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TDTD타이틀굴림" charset="1" panose="02000503000000000000"/>
      <p:regular r:id="rId27"/>
    </p:embeddedFont>
    <p:embeddedFont>
      <p:font typeface="Montserrat Classic" charset="1" panose="00000500000000000000"/>
      <p:regular r:id="rId28"/>
    </p:embeddedFont>
    <p:embeddedFont>
      <p:font typeface="TDTD원고딕" charset="1" panose="02000503000000000000"/>
      <p:regular r:id="rId29"/>
    </p:embeddedFont>
    <p:embeddedFont>
      <p:font typeface="TDTD평고딕" charset="1" panose="02000503000000000000"/>
      <p:regular r:id="rId30"/>
    </p:embeddedFont>
    <p:embeddedFont>
      <p:font typeface="Arita Dotum Light" charset="1" panose="02020603020101020101"/>
      <p:regular r:id="rId31"/>
    </p:embeddedFont>
    <p:embeddedFont>
      <p:font typeface="Arita Dotum Bold" charset="1" panose="02020603020101020101"/>
      <p:regular r:id="rId32"/>
    </p:embeddedFont>
    <p:embeddedFont>
      <p:font typeface="용이고딕-레귤러 Bold" charset="1" panose="00000000000000000000"/>
      <p:regular r:id="rId33"/>
    </p:embeddedFont>
    <p:embeddedFont>
      <p:font typeface="용이고딕-레귤러" charset="1" panose="000000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VAGHdnfzLkE.mp4" Type="http://schemas.openxmlformats.org/officeDocument/2006/relationships/video"/><Relationship Id="rId4" Target="../media/VAGHdnfzLkE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386325" y="-617007"/>
            <a:ext cx="9263699" cy="9263662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BF6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609776" y="-1393574"/>
            <a:ext cx="10816796" cy="1081679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386325" y="-617007"/>
            <a:ext cx="9263699" cy="9263662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22992" t="0" r="-22992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52878" y="3321686"/>
            <a:ext cx="8291936" cy="2507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spc="-121">
                <a:solidFill>
                  <a:srgbClr val="12127D"/>
                </a:solidFill>
                <a:latin typeface="TDTD타이틀굴림"/>
              </a:rPr>
              <a:t>Eco Save</a:t>
            </a:r>
          </a:p>
          <a:p>
            <a:pPr algn="l">
              <a:lnSpc>
                <a:spcPts val="5460"/>
              </a:lnSpc>
            </a:pPr>
            <a:r>
              <a:rPr lang="en-US" sz="3900" spc="-74">
                <a:solidFill>
                  <a:srgbClr val="12127D"/>
                </a:solidFill>
                <a:latin typeface="TDTD타이틀굴림"/>
                <a:ea typeface="TDTD타이틀굴림"/>
              </a:rPr>
              <a:t>: 전기료 지출 모니터링 및 </a:t>
            </a:r>
          </a:p>
          <a:p>
            <a:pPr algn="l" marL="0" indent="0" lvl="0">
              <a:lnSpc>
                <a:spcPts val="5460"/>
              </a:lnSpc>
              <a:spcBef>
                <a:spcPct val="0"/>
              </a:spcBef>
            </a:pPr>
            <a:r>
              <a:rPr lang="en-US" sz="3900" spc="-74">
                <a:solidFill>
                  <a:srgbClr val="12127D"/>
                </a:solidFill>
                <a:latin typeface="TDTD타이틀굴림"/>
                <a:ea typeface="TDTD타이틀굴림"/>
              </a:rPr>
              <a:t>   절약 커뮤니티 서비스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333830" y="2250427"/>
            <a:ext cx="8574050" cy="0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352878" y="1740532"/>
            <a:ext cx="870285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 spc="342">
                <a:solidFill>
                  <a:srgbClr val="00BF63"/>
                </a:solidFill>
                <a:latin typeface="Montserrat Classic"/>
                <a:ea typeface="Montserrat Classic"/>
              </a:rPr>
              <a:t>2024-1학기 고급웹프로그래밍 기말프로젝트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2878" y="6821359"/>
            <a:ext cx="2160588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TDTD원고딕"/>
                <a:ea typeface="TDTD원고딕"/>
              </a:rPr>
              <a:t>6021104 최지현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4678328" y="1934516"/>
          <a:ext cx="12821592" cy="6553200"/>
        </p:xfrm>
        <a:graphic>
          <a:graphicData uri="http://schemas.openxmlformats.org/drawingml/2006/table">
            <a:tbl>
              <a:tblPr/>
              <a:tblGrid>
                <a:gridCol w="3436409"/>
                <a:gridCol w="3639763"/>
                <a:gridCol w="5745419"/>
              </a:tblGrid>
              <a:tr h="72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folder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  <a:tr h="72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public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login.js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로그인 동작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login.css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로그인/회원가입 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signup.js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회원가입 동작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residenceInfo.js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유저 정보 세팅 동작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residenceInfo.ejs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유저 정보 세팅 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home.js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메인페이지 동작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home.js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메인페이지/전국챨린지 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nationwide.js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전국챌린지 동작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ea typeface="TDTD타이틀굴림"/>
              </a:rPr>
              <a:t>코드 구성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4678328" y="1934516"/>
          <a:ext cx="12821592" cy="5133511"/>
        </p:xfrm>
        <a:graphic>
          <a:graphicData uri="http://schemas.openxmlformats.org/drawingml/2006/table">
            <a:tbl>
              <a:tblPr/>
              <a:tblGrid>
                <a:gridCol w="3436409"/>
                <a:gridCol w="3639763"/>
                <a:gridCol w="5745419"/>
              </a:tblGrid>
              <a:tr h="7293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folder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  <a:tr h="7293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public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community.js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커뮤니티 화면 동작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93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community.css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커뮤니티 화면 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3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mypage.js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마이페이지 동작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3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mypage.css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마이페이지 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3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header.cs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헤더 UI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3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footer.ejs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푸터 UI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ea typeface="TDTD타이틀굴림"/>
              </a:rPr>
              <a:t>코드 구성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4678328" y="1934516"/>
          <a:ext cx="12821592" cy="7750302"/>
        </p:xfrm>
        <a:graphic>
          <a:graphicData uri="http://schemas.openxmlformats.org/drawingml/2006/table">
            <a:tbl>
              <a:tblPr/>
              <a:tblGrid>
                <a:gridCol w="1605752"/>
                <a:gridCol w="1700774"/>
                <a:gridCol w="2684696"/>
                <a:gridCol w="2102425"/>
                <a:gridCol w="4727945"/>
              </a:tblGrid>
              <a:tr h="7274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Method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URI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내용 및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  <a:tr h="13592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index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메인페이지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유저 세션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이번달 전기요금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현재 월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51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/mychallenge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유저 절약 정보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가장 최신 전기요금 등록 일자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유저 나이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유저 전기요금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지난달대비 아낀 금액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동네 대비 상위 퍼센트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동네 평균 전기요금 금액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 -나이대 대비 상위 퍼센트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내이대 평균 전기요금 금액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92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/countrychallenge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동네 절약 차트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유저 금액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같은 동네 유저들의 평균 전기 요금 금액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같은 동네 유저들의 전기요금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92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/countrychallenge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전체 유저 절약 차트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유저 금액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전체 유저들의 평균 전기 요금 금액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전체 유저들의 전기요금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타이틀굴림"/>
              </a:rPr>
              <a:t>API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4678328" y="1934516"/>
          <a:ext cx="12821592" cy="7810500"/>
        </p:xfrm>
        <a:graphic>
          <a:graphicData uri="http://schemas.openxmlformats.org/drawingml/2006/table">
            <a:tbl>
              <a:tblPr/>
              <a:tblGrid>
                <a:gridCol w="1605752"/>
                <a:gridCol w="1700774"/>
                <a:gridCol w="2684696"/>
                <a:gridCol w="2592270"/>
                <a:gridCol w="4238100"/>
              </a:tblGrid>
              <a:tr h="7274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Method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URI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내용 및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  <a:tr h="7274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/signup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회원가입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91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/signup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회원가입 요청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이메일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이름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비밀번호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4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/login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로그인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33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/login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로그인 요청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이메일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비밀번호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4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/kakao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카카오 로그인 요청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33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/kakao/callback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카카오 로그인 redirect URI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4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/logout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로그아웃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4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/delete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회원탈퇴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타이틀굴림"/>
              </a:rPr>
              <a:t>API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4678328" y="1934516"/>
          <a:ext cx="13260284" cy="7839075"/>
        </p:xfrm>
        <a:graphic>
          <a:graphicData uri="http://schemas.openxmlformats.org/drawingml/2006/table">
            <a:tbl>
              <a:tblPr/>
              <a:tblGrid>
                <a:gridCol w="1605593"/>
                <a:gridCol w="1700606"/>
                <a:gridCol w="2684432"/>
                <a:gridCol w="2592015"/>
                <a:gridCol w="4677639"/>
              </a:tblGrid>
              <a:tr h="72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Method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URI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내용 및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  <a:tr h="72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/residenceInfo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유저정보 세팅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25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/residenceInfo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유저정보 세팅 요청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주소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닉네임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집구조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가구원수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주요 사용 전자기기 수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나이대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동의 여부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98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/billpost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유저 요금 등록 요청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등록 일자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유저 요금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67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/mypage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마이페이지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50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/3month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3개월 리포트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- 3개월 이전이면서 가장 최신 날짜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유저 전기요금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동네 전기요금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한국전력공사 동네 가구 평균 전기요금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타이틀굴림"/>
              </a:rPr>
              <a:t>API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4678328" y="1934516"/>
          <a:ext cx="12821592" cy="7334250"/>
        </p:xfrm>
        <a:graphic>
          <a:graphicData uri="http://schemas.openxmlformats.org/drawingml/2006/table">
            <a:tbl>
              <a:tblPr/>
              <a:tblGrid>
                <a:gridCol w="1605752"/>
                <a:gridCol w="1700774"/>
                <a:gridCol w="2684696"/>
                <a:gridCol w="2592270"/>
                <a:gridCol w="4238100"/>
              </a:tblGrid>
              <a:tr h="7276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Method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URI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내용 및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  <a:tr h="29394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/profile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유저 프로필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전기요금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절약 금액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나이대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주소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주요 사용 전자기기수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가구원 수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집 구조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아낀 금액에 대한 이미지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69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/profile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프로필 수정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주소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집구조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가구원 수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주요 사용 전자기기 수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나이대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/billpost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유저 요금 등록 요청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등록 일자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유저 요금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타이틀굴림"/>
              </a:rPr>
              <a:t>API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4678328" y="1934516"/>
          <a:ext cx="12821592" cy="7417110"/>
        </p:xfrm>
        <a:graphic>
          <a:graphicData uri="http://schemas.openxmlformats.org/drawingml/2006/table">
            <a:tbl>
              <a:tblPr/>
              <a:tblGrid>
                <a:gridCol w="1770752"/>
                <a:gridCol w="1948274"/>
                <a:gridCol w="2272196"/>
                <a:gridCol w="2592270"/>
                <a:gridCol w="4238100"/>
              </a:tblGrid>
              <a:tr h="7276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Method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URI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내용 및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  <a:tr h="7276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nationwide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전국챌린지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35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선택 연월 별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계약 종별 전력데이터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한국 전력공사 계약종별 전력사용량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community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커뮤니티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76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채팅 데이터 베이스 저장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유저 세션 컬러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채팅 내용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76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/wiki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위키 내용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76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/wiki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위키 내용 수정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논란 시 롤백을 위해 put이 아닌 post로 지정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76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quiz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절약 퀴즈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타이틀굴림"/>
              </a:rPr>
              <a:t>API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4678328" y="1934516"/>
          <a:ext cx="12821592" cy="3467100"/>
        </p:xfrm>
        <a:graphic>
          <a:graphicData uri="http://schemas.openxmlformats.org/drawingml/2006/table">
            <a:tbl>
              <a:tblPr/>
              <a:tblGrid>
                <a:gridCol w="1770752"/>
                <a:gridCol w="1948274"/>
                <a:gridCol w="2272196"/>
                <a:gridCol w="2592270"/>
                <a:gridCol w="4238100"/>
              </a:tblGrid>
              <a:tr h="7319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Method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URI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내용 및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  <a:tr h="10497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aireport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유저 ai 분석리포트, 컨설팅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3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유저 ai 분석리포트, 컨설팅 요청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Google Gemini API 활용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- 전기요금, 나이대, 집구조, 가구원수, 주요 사용 전자기기수 기반 전기요금 분석 리포트 및 절약 컨설팅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타이틀굴림"/>
              </a:rPr>
              <a:t>API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6971716" y="1901879"/>
            <a:ext cx="8039473" cy="6686162"/>
          </a:xfrm>
          <a:custGeom>
            <a:avLst/>
            <a:gdLst/>
            <a:ahLst/>
            <a:cxnLst/>
            <a:rect r="r" b="b" t="t" l="l"/>
            <a:pathLst>
              <a:path h="6686162" w="8039473">
                <a:moveTo>
                  <a:pt x="0" y="0"/>
                </a:moveTo>
                <a:lnTo>
                  <a:pt x="8039472" y="0"/>
                </a:lnTo>
                <a:lnTo>
                  <a:pt x="8039472" y="6686162"/>
                </a:lnTo>
                <a:lnTo>
                  <a:pt x="0" y="668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타이틀굴림"/>
              </a:rPr>
              <a:t>ERD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487426" y="9258300"/>
            <a:ext cx="308509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19"/>
              </a:lnSpc>
              <a:spcBef>
                <a:spcPct val="0"/>
              </a:spcBef>
            </a:pPr>
            <a:r>
              <a:rPr lang="en-US" sz="1599" spc="303">
                <a:solidFill>
                  <a:srgbClr val="12127D"/>
                </a:solidFill>
                <a:latin typeface="Montserrat Classic"/>
                <a:ea typeface="Montserrat Classic"/>
              </a:rPr>
              <a:t>60211704 최지현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7268800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ea typeface="TDTD평고딕"/>
              </a:rPr>
              <a:t>주요 기능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213823" y="5948587"/>
            <a:ext cx="233372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API/ERD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472929" y="1941677"/>
            <a:ext cx="3247038" cy="972247"/>
            <a:chOff x="0" y="0"/>
            <a:chExt cx="812800" cy="24337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243373"/>
            </a:xfrm>
            <a:custGeom>
              <a:avLst/>
              <a:gdLst/>
              <a:ahLst/>
              <a:cxnLst/>
              <a:rect r="r" b="b" t="t" l="l"/>
              <a:pathLst>
                <a:path h="243373" w="812800">
                  <a:moveTo>
                    <a:pt x="121687" y="0"/>
                  </a:moveTo>
                  <a:lnTo>
                    <a:pt x="691113" y="0"/>
                  </a:lnTo>
                  <a:cubicBezTo>
                    <a:pt x="723387" y="0"/>
                    <a:pt x="754338" y="12821"/>
                    <a:pt x="777159" y="35641"/>
                  </a:cubicBezTo>
                  <a:cubicBezTo>
                    <a:pt x="799979" y="58462"/>
                    <a:pt x="812800" y="89413"/>
                    <a:pt x="812800" y="121687"/>
                  </a:cubicBezTo>
                  <a:lnTo>
                    <a:pt x="812800" y="121687"/>
                  </a:lnTo>
                  <a:cubicBezTo>
                    <a:pt x="812800" y="153960"/>
                    <a:pt x="799979" y="184911"/>
                    <a:pt x="777159" y="207732"/>
                  </a:cubicBezTo>
                  <a:cubicBezTo>
                    <a:pt x="754338" y="230553"/>
                    <a:pt x="723387" y="243373"/>
                    <a:pt x="691113" y="243373"/>
                  </a:cubicBezTo>
                  <a:lnTo>
                    <a:pt x="121687" y="243373"/>
                  </a:lnTo>
                  <a:cubicBezTo>
                    <a:pt x="89413" y="243373"/>
                    <a:pt x="58462" y="230553"/>
                    <a:pt x="35641" y="207732"/>
                  </a:cubicBezTo>
                  <a:cubicBezTo>
                    <a:pt x="12821" y="184911"/>
                    <a:pt x="0" y="153960"/>
                    <a:pt x="0" y="121687"/>
                  </a:cubicBezTo>
                  <a:lnTo>
                    <a:pt x="0" y="121687"/>
                  </a:lnTo>
                  <a:cubicBezTo>
                    <a:pt x="0" y="89413"/>
                    <a:pt x="12821" y="58462"/>
                    <a:pt x="35641" y="35641"/>
                  </a:cubicBezTo>
                  <a:cubicBezTo>
                    <a:pt x="58462" y="12821"/>
                    <a:pt x="89413" y="0"/>
                    <a:pt x="121687" y="0"/>
                  </a:cubicBezTo>
                  <a:close/>
                </a:path>
              </a:pathLst>
            </a:custGeom>
            <a:solidFill>
              <a:srgbClr val="0D8F1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281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032636" y="3787096"/>
            <a:ext cx="2603382" cy="1096648"/>
            <a:chOff x="0" y="0"/>
            <a:chExt cx="970320" cy="40873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70320" cy="408737"/>
            </a:xfrm>
            <a:custGeom>
              <a:avLst/>
              <a:gdLst/>
              <a:ahLst/>
              <a:cxnLst/>
              <a:rect r="r" b="b" t="t" l="l"/>
              <a:pathLst>
                <a:path h="408737" w="970320">
                  <a:moveTo>
                    <a:pt x="204369" y="0"/>
                  </a:moveTo>
                  <a:lnTo>
                    <a:pt x="765951" y="0"/>
                  </a:lnTo>
                  <a:cubicBezTo>
                    <a:pt x="820153" y="0"/>
                    <a:pt x="872135" y="21532"/>
                    <a:pt x="910462" y="59858"/>
                  </a:cubicBezTo>
                  <a:cubicBezTo>
                    <a:pt x="948788" y="98185"/>
                    <a:pt x="970320" y="150167"/>
                    <a:pt x="970320" y="204369"/>
                  </a:cubicBezTo>
                  <a:lnTo>
                    <a:pt x="970320" y="204369"/>
                  </a:lnTo>
                  <a:cubicBezTo>
                    <a:pt x="970320" y="258571"/>
                    <a:pt x="948788" y="310552"/>
                    <a:pt x="910462" y="348879"/>
                  </a:cubicBezTo>
                  <a:cubicBezTo>
                    <a:pt x="872135" y="387206"/>
                    <a:pt x="820153" y="408737"/>
                    <a:pt x="765951" y="408737"/>
                  </a:cubicBezTo>
                  <a:lnTo>
                    <a:pt x="204369" y="408737"/>
                  </a:lnTo>
                  <a:cubicBezTo>
                    <a:pt x="150167" y="408737"/>
                    <a:pt x="98185" y="387206"/>
                    <a:pt x="59858" y="348879"/>
                  </a:cubicBezTo>
                  <a:cubicBezTo>
                    <a:pt x="21532" y="310552"/>
                    <a:pt x="0" y="258571"/>
                    <a:pt x="0" y="204369"/>
                  </a:cubicBezTo>
                  <a:lnTo>
                    <a:pt x="0" y="204369"/>
                  </a:lnTo>
                  <a:cubicBezTo>
                    <a:pt x="0" y="150167"/>
                    <a:pt x="21532" y="98185"/>
                    <a:pt x="59858" y="59858"/>
                  </a:cubicBezTo>
                  <a:cubicBezTo>
                    <a:pt x="98185" y="21532"/>
                    <a:pt x="150167" y="0"/>
                    <a:pt x="204369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970320" cy="446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4760459" y="5173880"/>
            <a:ext cx="3372527" cy="435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0D8F12"/>
                </a:solidFill>
                <a:ea typeface="용이고딕-레귤러 Bold"/>
              </a:rPr>
              <a:t>나의 요금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이번 달 내 요금 확인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이번달 및 이전 연/월 요금 등록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0D8F12"/>
                </a:solidFill>
                <a:ea typeface="용이고딕-레귤러 Bold"/>
              </a:rPr>
              <a:t>내 요금 리포트 차트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내 나이대 상위 퍼센트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전체 상위 퍼센트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0D8F12"/>
                </a:solidFill>
                <a:latin typeface="용이고딕-레귤러 Bold"/>
                <a:ea typeface="용이고딕-레귤러 Bold"/>
              </a:rPr>
              <a:t>전기 사용 비유/ 전달 대비 리포트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전기사용량을 상품에 비유 및 확인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전달 대비 아낀 금액 확인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0D8F12"/>
                </a:solidFill>
                <a:ea typeface="용이고딕-레귤러 Bold"/>
              </a:rPr>
              <a:t>절약 차트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우리 동네 절약 차트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전체 사용자 절약 차트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159058" y="5173880"/>
            <a:ext cx="2869158" cy="2525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0D8F12"/>
                </a:solidFill>
                <a:ea typeface="용이고딕-레귤러 Bold"/>
              </a:rPr>
              <a:t>전국 전력 사용량 차트</a:t>
            </a:r>
          </a:p>
          <a:p>
            <a:pPr algn="l">
              <a:lnSpc>
                <a:spcPts val="2921"/>
              </a:lnSpc>
            </a:pPr>
            <a:r>
              <a:rPr lang="en-US" sz="1837" u="sng">
                <a:solidFill>
                  <a:srgbClr val="000000"/>
                </a:solidFill>
                <a:latin typeface="용이고딕-레귤러"/>
                <a:ea typeface="용이고딕-레귤러"/>
              </a:rPr>
              <a:t>- 한국 전력공사 계약종별 전력사용량 API 기반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연/월 선택 기능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오름차순/내림차순 선택 기능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주택/일반/교육/산업/농사/가로등용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431312" y="5173880"/>
            <a:ext cx="2577310" cy="1807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0D8F12"/>
                </a:solidFill>
                <a:ea typeface="용이고딕-레귤러 Bold"/>
              </a:rPr>
              <a:t>절약 위키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절약팁 기록 및 수정 기능 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0D8F12"/>
                </a:solidFill>
                <a:ea typeface="용이고딕-레귤러 Bold"/>
              </a:rPr>
              <a:t>절약 채팅</a:t>
            </a:r>
          </a:p>
          <a:p>
            <a:pPr algn="l">
              <a:lnSpc>
                <a:spcPts val="2921"/>
              </a:lnSpc>
            </a:pPr>
            <a:r>
              <a:rPr lang="en-US" sz="1837" u="sng">
                <a:solidFill>
                  <a:srgbClr val="000000"/>
                </a:solidFill>
                <a:latin typeface="용이고딕-레귤러"/>
                <a:ea typeface="용이고딕-레귤러"/>
              </a:rPr>
              <a:t>- websocket 활용 실시간 익명 채팅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681990" y="5173880"/>
            <a:ext cx="3092894" cy="469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0D8F12"/>
                </a:solidFill>
                <a:ea typeface="용이고딕-레귤러 Bold"/>
              </a:rPr>
              <a:t>프로필 확인 및 수정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프로필 확인 및 거주지 정보 수정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0D8F12"/>
                </a:solidFill>
                <a:latin typeface="용이고딕-레귤러 Bold"/>
                <a:ea typeface="용이고딕-레귤러 Bold"/>
              </a:rPr>
              <a:t>AI 분석 리포트/절약 컨설팅</a:t>
            </a:r>
          </a:p>
          <a:p>
            <a:pPr algn="l">
              <a:lnSpc>
                <a:spcPts val="2921"/>
              </a:lnSpc>
            </a:pPr>
            <a:r>
              <a:rPr lang="en-US" sz="1837" u="sng">
                <a:solidFill>
                  <a:srgbClr val="3D3D3D"/>
                </a:solidFill>
                <a:latin typeface="용이고딕-레귤러 Bold"/>
                <a:ea typeface="용이고딕-레귤러 Bold"/>
              </a:rPr>
              <a:t>- Google gemini API 활용 전기요금 분석 리포트와 절약 컨설팅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0D8F12"/>
                </a:solidFill>
                <a:latin typeface="용이고딕-레귤러 Bold"/>
                <a:ea typeface="용이고딕-레귤러 Bold"/>
              </a:rPr>
              <a:t>3개월 리포트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한국 전력공사 가구 평균 전력사용량 활용 3개월 전 유저 전기요금, 실제 가구평균 전기요금. 전체 유저 전력요금 비교 차트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0D8F12"/>
                </a:solidFill>
                <a:ea typeface="용이고딕-레귤러 Bold"/>
              </a:rPr>
              <a:t>절약퀴즈</a:t>
            </a:r>
          </a:p>
          <a:p>
            <a:pPr algn="l">
              <a:lnSpc>
                <a:spcPts val="2921"/>
              </a:lnSpc>
            </a:pPr>
            <a:r>
              <a:rPr lang="en-US" sz="1837">
                <a:solidFill>
                  <a:srgbClr val="3D3D3D"/>
                </a:solidFill>
                <a:latin typeface="용이고딕-레귤러"/>
                <a:ea typeface="용이고딕-레귤러"/>
              </a:rPr>
              <a:t>- 절약 상식 OX 퀴즈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181599" y="4191891"/>
            <a:ext cx="2305456" cy="27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0"/>
              </a:lnSpc>
            </a:pPr>
            <a:r>
              <a:rPr lang="en-US" sz="1756">
                <a:solidFill>
                  <a:srgbClr val="FFFFFF"/>
                </a:solidFill>
                <a:ea typeface="용이고딕-레귤러 Bold"/>
              </a:rPr>
              <a:t>메인페이지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8132986" y="3787096"/>
            <a:ext cx="2603382" cy="1096648"/>
            <a:chOff x="0" y="0"/>
            <a:chExt cx="970320" cy="40873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970320" cy="408737"/>
            </a:xfrm>
            <a:custGeom>
              <a:avLst/>
              <a:gdLst/>
              <a:ahLst/>
              <a:cxnLst/>
              <a:rect r="r" b="b" t="t" l="l"/>
              <a:pathLst>
                <a:path h="408737" w="970320">
                  <a:moveTo>
                    <a:pt x="204369" y="0"/>
                  </a:moveTo>
                  <a:lnTo>
                    <a:pt x="765951" y="0"/>
                  </a:lnTo>
                  <a:cubicBezTo>
                    <a:pt x="820153" y="0"/>
                    <a:pt x="872135" y="21532"/>
                    <a:pt x="910462" y="59858"/>
                  </a:cubicBezTo>
                  <a:cubicBezTo>
                    <a:pt x="948788" y="98185"/>
                    <a:pt x="970320" y="150167"/>
                    <a:pt x="970320" y="204369"/>
                  </a:cubicBezTo>
                  <a:lnTo>
                    <a:pt x="970320" y="204369"/>
                  </a:lnTo>
                  <a:cubicBezTo>
                    <a:pt x="970320" y="258571"/>
                    <a:pt x="948788" y="310552"/>
                    <a:pt x="910462" y="348879"/>
                  </a:cubicBezTo>
                  <a:cubicBezTo>
                    <a:pt x="872135" y="387206"/>
                    <a:pt x="820153" y="408737"/>
                    <a:pt x="765951" y="408737"/>
                  </a:cubicBezTo>
                  <a:lnTo>
                    <a:pt x="204369" y="408737"/>
                  </a:lnTo>
                  <a:cubicBezTo>
                    <a:pt x="150167" y="408737"/>
                    <a:pt x="98185" y="387206"/>
                    <a:pt x="59858" y="348879"/>
                  </a:cubicBezTo>
                  <a:cubicBezTo>
                    <a:pt x="21532" y="310552"/>
                    <a:pt x="0" y="258571"/>
                    <a:pt x="0" y="204369"/>
                  </a:cubicBezTo>
                  <a:lnTo>
                    <a:pt x="0" y="204369"/>
                  </a:lnTo>
                  <a:cubicBezTo>
                    <a:pt x="0" y="150167"/>
                    <a:pt x="21532" y="98185"/>
                    <a:pt x="59858" y="59858"/>
                  </a:cubicBezTo>
                  <a:cubicBezTo>
                    <a:pt x="98185" y="21532"/>
                    <a:pt x="150167" y="0"/>
                    <a:pt x="204369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970320" cy="446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8322460" y="4176461"/>
            <a:ext cx="2224435" cy="29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837">
                <a:solidFill>
                  <a:srgbClr val="FFFFFF"/>
                </a:solidFill>
                <a:ea typeface="용이고딕-레귤러 Bold"/>
              </a:rPr>
              <a:t>전국 챌린지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1405240" y="3787096"/>
            <a:ext cx="2603382" cy="1096648"/>
            <a:chOff x="0" y="0"/>
            <a:chExt cx="970320" cy="40873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970320" cy="408737"/>
            </a:xfrm>
            <a:custGeom>
              <a:avLst/>
              <a:gdLst/>
              <a:ahLst/>
              <a:cxnLst/>
              <a:rect r="r" b="b" t="t" l="l"/>
              <a:pathLst>
                <a:path h="408737" w="970320">
                  <a:moveTo>
                    <a:pt x="204369" y="0"/>
                  </a:moveTo>
                  <a:lnTo>
                    <a:pt x="765951" y="0"/>
                  </a:lnTo>
                  <a:cubicBezTo>
                    <a:pt x="820153" y="0"/>
                    <a:pt x="872135" y="21532"/>
                    <a:pt x="910462" y="59858"/>
                  </a:cubicBezTo>
                  <a:cubicBezTo>
                    <a:pt x="948788" y="98185"/>
                    <a:pt x="970320" y="150167"/>
                    <a:pt x="970320" y="204369"/>
                  </a:cubicBezTo>
                  <a:lnTo>
                    <a:pt x="970320" y="204369"/>
                  </a:lnTo>
                  <a:cubicBezTo>
                    <a:pt x="970320" y="258571"/>
                    <a:pt x="948788" y="310552"/>
                    <a:pt x="910462" y="348879"/>
                  </a:cubicBezTo>
                  <a:cubicBezTo>
                    <a:pt x="872135" y="387206"/>
                    <a:pt x="820153" y="408737"/>
                    <a:pt x="765951" y="408737"/>
                  </a:cubicBezTo>
                  <a:lnTo>
                    <a:pt x="204369" y="408737"/>
                  </a:lnTo>
                  <a:cubicBezTo>
                    <a:pt x="150167" y="408737"/>
                    <a:pt x="98185" y="387206"/>
                    <a:pt x="59858" y="348879"/>
                  </a:cubicBezTo>
                  <a:cubicBezTo>
                    <a:pt x="21532" y="310552"/>
                    <a:pt x="0" y="258571"/>
                    <a:pt x="0" y="204369"/>
                  </a:cubicBezTo>
                  <a:lnTo>
                    <a:pt x="0" y="204369"/>
                  </a:lnTo>
                  <a:cubicBezTo>
                    <a:pt x="0" y="150167"/>
                    <a:pt x="21532" y="98185"/>
                    <a:pt x="59858" y="59858"/>
                  </a:cubicBezTo>
                  <a:cubicBezTo>
                    <a:pt x="98185" y="21532"/>
                    <a:pt x="150167" y="0"/>
                    <a:pt x="204369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970320" cy="446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1642408" y="4176461"/>
            <a:ext cx="2129048" cy="29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837">
                <a:solidFill>
                  <a:srgbClr val="FFFFFF"/>
                </a:solidFill>
                <a:ea typeface="용이고딕-레귤러"/>
              </a:rPr>
              <a:t>커뮤니티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14655918" y="3787096"/>
            <a:ext cx="2603382" cy="1096648"/>
            <a:chOff x="0" y="0"/>
            <a:chExt cx="970320" cy="40873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70320" cy="408737"/>
            </a:xfrm>
            <a:custGeom>
              <a:avLst/>
              <a:gdLst/>
              <a:ahLst/>
              <a:cxnLst/>
              <a:rect r="r" b="b" t="t" l="l"/>
              <a:pathLst>
                <a:path h="408737" w="970320">
                  <a:moveTo>
                    <a:pt x="204369" y="0"/>
                  </a:moveTo>
                  <a:lnTo>
                    <a:pt x="765951" y="0"/>
                  </a:lnTo>
                  <a:cubicBezTo>
                    <a:pt x="820153" y="0"/>
                    <a:pt x="872135" y="21532"/>
                    <a:pt x="910462" y="59858"/>
                  </a:cubicBezTo>
                  <a:cubicBezTo>
                    <a:pt x="948788" y="98185"/>
                    <a:pt x="970320" y="150167"/>
                    <a:pt x="970320" y="204369"/>
                  </a:cubicBezTo>
                  <a:lnTo>
                    <a:pt x="970320" y="204369"/>
                  </a:lnTo>
                  <a:cubicBezTo>
                    <a:pt x="970320" y="258571"/>
                    <a:pt x="948788" y="310552"/>
                    <a:pt x="910462" y="348879"/>
                  </a:cubicBezTo>
                  <a:cubicBezTo>
                    <a:pt x="872135" y="387206"/>
                    <a:pt x="820153" y="408737"/>
                    <a:pt x="765951" y="408737"/>
                  </a:cubicBezTo>
                  <a:lnTo>
                    <a:pt x="204369" y="408737"/>
                  </a:lnTo>
                  <a:cubicBezTo>
                    <a:pt x="150167" y="408737"/>
                    <a:pt x="98185" y="387206"/>
                    <a:pt x="59858" y="348879"/>
                  </a:cubicBezTo>
                  <a:cubicBezTo>
                    <a:pt x="21532" y="310552"/>
                    <a:pt x="0" y="258571"/>
                    <a:pt x="0" y="204369"/>
                  </a:cubicBezTo>
                  <a:lnTo>
                    <a:pt x="0" y="204369"/>
                  </a:lnTo>
                  <a:cubicBezTo>
                    <a:pt x="0" y="150167"/>
                    <a:pt x="21532" y="98185"/>
                    <a:pt x="59858" y="59858"/>
                  </a:cubicBezTo>
                  <a:cubicBezTo>
                    <a:pt x="98185" y="21532"/>
                    <a:pt x="150167" y="0"/>
                    <a:pt x="204369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970320" cy="446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4944276" y="4176461"/>
            <a:ext cx="2052738" cy="29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837">
                <a:solidFill>
                  <a:srgbClr val="FFFFFF"/>
                </a:solidFill>
                <a:ea typeface="용이고딕-레귤러 Bold"/>
              </a:rPr>
              <a:t>마이페이지</a:t>
            </a:r>
          </a:p>
        </p:txBody>
      </p:sp>
      <p:sp>
        <p:nvSpPr>
          <p:cNvPr name="AutoShape 55" id="55"/>
          <p:cNvSpPr/>
          <p:nvPr/>
        </p:nvSpPr>
        <p:spPr>
          <a:xfrm flipV="true">
            <a:off x="12687785" y="3325651"/>
            <a:ext cx="4763" cy="305760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flipV="true">
            <a:off x="15970645" y="3326311"/>
            <a:ext cx="0" cy="298337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flipV="true">
            <a:off x="11028216" y="3042601"/>
            <a:ext cx="0" cy="287642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8" id="58"/>
          <p:cNvSpPr/>
          <p:nvPr/>
        </p:nvSpPr>
        <p:spPr>
          <a:xfrm flipV="true">
            <a:off x="6334327" y="3325651"/>
            <a:ext cx="0" cy="298997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 flipH="true">
            <a:off x="6329734" y="3330243"/>
            <a:ext cx="9647444" cy="0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 flipV="true">
            <a:off x="9452476" y="3343769"/>
            <a:ext cx="0" cy="287642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1" id="61"/>
          <p:cNvSpPr txBox="true"/>
          <p:nvPr/>
        </p:nvSpPr>
        <p:spPr>
          <a:xfrm rot="0">
            <a:off x="9875488" y="2308664"/>
            <a:ext cx="2305456" cy="27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0"/>
              </a:lnSpc>
            </a:pPr>
            <a:r>
              <a:rPr lang="en-US" sz="1756">
                <a:solidFill>
                  <a:srgbClr val="FFFFFF"/>
                </a:solidFill>
                <a:latin typeface="용이고딕-레귤러"/>
              </a:rPr>
              <a:t>EcoSave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290702" y="2392082"/>
            <a:ext cx="8574050" cy="0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6440487" y="1085499"/>
            <a:ext cx="8210778" cy="8210745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BF6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-7128772" y="397198"/>
            <a:ext cx="9587348" cy="958734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BF63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6705024" y="4418052"/>
            <a:ext cx="4763" cy="2815098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0932853" y="4418044"/>
            <a:ext cx="0" cy="3059317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6290702" y="3915977"/>
            <a:ext cx="833407" cy="833407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511387" y="5279965"/>
            <a:ext cx="833407" cy="83340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511387" y="3935019"/>
            <a:ext cx="833407" cy="833407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290702" y="5279965"/>
            <a:ext cx="833407" cy="83340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511387" y="6643953"/>
            <a:ext cx="833407" cy="833407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290702" y="6643953"/>
            <a:ext cx="833407" cy="833407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6423839" y="4150671"/>
            <a:ext cx="567133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TDTD타이틀굴림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44524" y="5514658"/>
            <a:ext cx="567133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TDTD타이틀굴림"/>
              </a:rPr>
              <a:t>05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44524" y="4169712"/>
            <a:ext cx="567133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TDTD타이틀굴림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423839" y="5514658"/>
            <a:ext cx="567133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TDTD타이틀굴림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44524" y="6878646"/>
            <a:ext cx="567133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TDTD타이틀굴림"/>
              </a:rPr>
              <a:t>06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414444" y="4115503"/>
            <a:ext cx="240161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635129" y="5479490"/>
            <a:ext cx="240161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ea typeface="TDTD타이틀굴림"/>
              </a:rPr>
              <a:t>주요기능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635129" y="4115503"/>
            <a:ext cx="322962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타이틀굴림"/>
                <a:ea typeface="TDTD타이틀굴림"/>
              </a:rPr>
              <a:t>코드 구성/API/ERD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14444" y="5479490"/>
            <a:ext cx="240161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ea typeface="TDTD타이틀굴림"/>
              </a:rPr>
              <a:t>개발 동기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635129" y="6843478"/>
            <a:ext cx="240161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ea typeface="TDTD타이틀굴림"/>
              </a:rPr>
              <a:t>시연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423839" y="6878646"/>
            <a:ext cx="567133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TDTD타이틀굴림"/>
              </a:rPr>
              <a:t>03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14444" y="6843478"/>
            <a:ext cx="240161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ea typeface="TDTD타이틀굴림"/>
              </a:rPr>
              <a:t>기술 스택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290702" y="1482445"/>
            <a:ext cx="314521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12127D"/>
                </a:solidFill>
                <a:ea typeface="TDTD타이틀굴림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87342" y="8209421"/>
            <a:ext cx="218297" cy="21829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FFC8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36870" y="8209421"/>
            <a:ext cx="218297" cy="2182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8F12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09043" y="8075644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8075644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269834" y="8403890"/>
            <a:ext cx="173797" cy="173797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35" id="3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652123" y="1153566"/>
            <a:ext cx="14635877" cy="8232681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242398" y="8365598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ea typeface="TDTD평고딕"/>
              </a:rPr>
              <a:t>시연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13823" y="5948587"/>
            <a:ext cx="233372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API/ERD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616080" y="2184161"/>
            <a:ext cx="1055841" cy="693015"/>
          </a:xfrm>
          <a:custGeom>
            <a:avLst/>
            <a:gdLst/>
            <a:ahLst/>
            <a:cxnLst/>
            <a:rect r="r" b="b" t="t" l="l"/>
            <a:pathLst>
              <a:path h="693015" w="1055841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21702" y="3539591"/>
            <a:ext cx="604459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ea typeface="Arita Dotum Bold"/>
              </a:rPr>
              <a:t>경청해 주셔서 감사합니다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97695" y="7369717"/>
            <a:ext cx="829261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192">
                <a:solidFill>
                  <a:srgbClr val="FFFFFF"/>
                </a:solidFill>
                <a:ea typeface="Arita Dotum Light"/>
              </a:rPr>
              <a:t>명지대학교 융합소프트웨어학부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96114" y="6443887"/>
            <a:ext cx="429577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192" strike="noStrike" u="none">
                <a:solidFill>
                  <a:srgbClr val="FFFFFF"/>
                </a:solidFill>
                <a:latin typeface="Arita Dotum Light"/>
              </a:rPr>
              <a:t>+82 10-6532-0529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21702" y="6906802"/>
            <a:ext cx="604459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192">
                <a:solidFill>
                  <a:srgbClr val="FFFFFF"/>
                </a:solidFill>
                <a:latin typeface="Arita Dotum Light"/>
              </a:rPr>
              <a:t>gus104@naver.com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21702" y="5704747"/>
            <a:ext cx="604459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117">
                <a:solidFill>
                  <a:srgbClr val="FFFFFF"/>
                </a:solidFill>
                <a:latin typeface="Arita Dotum Bold"/>
                <a:ea typeface="Arita Dotum Bold"/>
              </a:rPr>
              <a:t>60211704 최지현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166421" y="3219059"/>
            <a:ext cx="2732056" cy="3156787"/>
          </a:xfrm>
          <a:custGeom>
            <a:avLst/>
            <a:gdLst/>
            <a:ahLst/>
            <a:cxnLst/>
            <a:rect r="r" b="b" t="t" l="l"/>
            <a:pathLst>
              <a:path h="3156787" w="2732056">
                <a:moveTo>
                  <a:pt x="0" y="0"/>
                </a:moveTo>
                <a:lnTo>
                  <a:pt x="2732055" y="0"/>
                </a:lnTo>
                <a:lnTo>
                  <a:pt x="2732055" y="3156787"/>
                </a:lnTo>
                <a:lnTo>
                  <a:pt x="0" y="3156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EcoSave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269834" y="2745255"/>
            <a:ext cx="173797" cy="173797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487426" y="9258300"/>
            <a:ext cx="308509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19"/>
              </a:lnSpc>
              <a:spcBef>
                <a:spcPct val="0"/>
              </a:spcBef>
            </a:pPr>
            <a:r>
              <a:rPr lang="en-US" sz="1599" spc="303">
                <a:solidFill>
                  <a:srgbClr val="12127D"/>
                </a:solidFill>
                <a:latin typeface="Montserrat Classic"/>
                <a:ea typeface="Montserrat Classic"/>
              </a:rPr>
              <a:t>60211704 최지현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967364" y="2638065"/>
            <a:ext cx="8291936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 spc="-56">
                <a:solidFill>
                  <a:srgbClr val="12127D"/>
                </a:solidFill>
                <a:ea typeface="TDTD평고딕"/>
              </a:rPr>
              <a:t>전기료 절약을 위한 전기료 지출 모니터링</a:t>
            </a:r>
          </a:p>
        </p:txBody>
      </p:sp>
      <p:sp>
        <p:nvSpPr>
          <p:cNvPr name="AutoShape 30" id="30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1" id="31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998266" y="3430970"/>
            <a:ext cx="8514196" cy="527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1700">
                <a:solidFill>
                  <a:srgbClr val="000000"/>
                </a:solidFill>
                <a:latin typeface="Arita Dotum Light"/>
                <a:ea typeface="Arita Dotum Light"/>
              </a:rPr>
              <a:t>EcoSave는 사용자들이 전기요금을 관리하고 최적화하는 데 도움을 주는 전기요금 절약에 특화된 플랫폼입니다. </a:t>
            </a:r>
          </a:p>
          <a:p>
            <a:pPr algn="l">
              <a:lnSpc>
                <a:spcPts val="2839"/>
              </a:lnSpc>
            </a:pPr>
          </a:p>
          <a:p>
            <a:pPr algn="l">
              <a:lnSpc>
                <a:spcPts val="2839"/>
              </a:lnSpc>
            </a:pPr>
            <a:r>
              <a:rPr lang="en-US" sz="1700">
                <a:solidFill>
                  <a:srgbClr val="000000"/>
                </a:solidFill>
                <a:latin typeface="Arita Dotum Light"/>
                <a:ea typeface="Arita Dotum Light"/>
              </a:rPr>
              <a:t> EcoSave는 </a:t>
            </a:r>
            <a:r>
              <a:rPr lang="en-US" sz="1700">
                <a:solidFill>
                  <a:srgbClr val="000000"/>
                </a:solidFill>
                <a:latin typeface="Arita Dotum Light"/>
                <a:ea typeface="Arita Dotum Light"/>
              </a:rPr>
              <a:t>사용자가 전기요금을 등록한 후 직전달과의 요금을 비교하여 얼마나 절감했는지, 동네/전체유저와 비교하여 전기요금을 얼마나 지출했는지를 손쉽게 확인할 수 있는 기능을 제공합니다. 또한, 인공지능 기술을 활용하여 사용자의 전력 소비 패턴을 분석하고 최적의 전기요금 절약 방법을 제안합니다.</a:t>
            </a:r>
          </a:p>
          <a:p>
            <a:pPr algn="l">
              <a:lnSpc>
                <a:spcPts val="2839"/>
              </a:lnSpc>
            </a:pPr>
          </a:p>
          <a:p>
            <a:pPr algn="l">
              <a:lnSpc>
                <a:spcPts val="2839"/>
              </a:lnSpc>
            </a:pPr>
            <a:r>
              <a:rPr lang="en-US" sz="1700">
                <a:solidFill>
                  <a:srgbClr val="000000"/>
                </a:solidFill>
                <a:latin typeface="Arita Dotum Light"/>
                <a:ea typeface="Arita Dotum Light"/>
              </a:rPr>
              <a:t>또한, 한국전력에서 제공하는 가구평균 전력량 API를통해 </a:t>
            </a:r>
            <a:r>
              <a:rPr lang="en-US" sz="1700">
                <a:solidFill>
                  <a:srgbClr val="000000"/>
                </a:solidFill>
                <a:latin typeface="Arita Dotum Light"/>
                <a:ea typeface="Arita Dotum Light"/>
              </a:rPr>
              <a:t>3개월 전의 요금이 전체 가구평균과의 비교 리포트를 제공해줍니다. 이를 통해 사용자는 전력 소비를 최적화하고 전기요금을 절감할 수 있습니다. 전국의 계약 종별 전기요금을 차트로 쉽게 확인할 수 있는 기능도 제공하여 사용자들이 전력 소비에 대한 투명하고 신속한 정보를 얻을 수 있도록 합니다.</a:t>
            </a:r>
          </a:p>
          <a:p>
            <a:pPr algn="l">
              <a:lnSpc>
                <a:spcPts val="2839"/>
              </a:lnSpc>
            </a:pPr>
          </a:p>
          <a:p>
            <a:pPr algn="l" marL="0" indent="0" lvl="0">
              <a:lnSpc>
                <a:spcPts val="2839"/>
              </a:lnSpc>
            </a:pPr>
            <a:r>
              <a:rPr lang="en-US" sz="1700">
                <a:solidFill>
                  <a:srgbClr val="000000"/>
                </a:solidFill>
                <a:latin typeface="Arita Dotum Light"/>
                <a:ea typeface="Arita Dotum Light"/>
              </a:rPr>
              <a:t>뿐만 아니라, ecosave는 사용자들 간의 지식을 공유하고 소통할 수 있는 위키 기능을 제공하며, 실시간 채팅 기능을 통해 사용자들이 서로 정보를 교환하고 질문에 대답할 수 있도록 지원합니다. 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13823" y="5948587"/>
            <a:ext cx="233372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ea typeface="TDTD평고딕"/>
              </a:rPr>
              <a:t>개발 동기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269834" y="3876141"/>
            <a:ext cx="173797" cy="17379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AutoShape 14" id="14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5032636" y="2622497"/>
            <a:ext cx="5265825" cy="4711527"/>
          </a:xfrm>
          <a:custGeom>
            <a:avLst/>
            <a:gdLst/>
            <a:ahLst/>
            <a:cxnLst/>
            <a:rect r="r" b="b" t="t" l="l"/>
            <a:pathLst>
              <a:path h="4711527" w="5265825">
                <a:moveTo>
                  <a:pt x="0" y="0"/>
                </a:moveTo>
                <a:lnTo>
                  <a:pt x="5265824" y="0"/>
                </a:lnTo>
                <a:lnTo>
                  <a:pt x="5265824" y="4711527"/>
                </a:lnTo>
                <a:lnTo>
                  <a:pt x="0" y="4711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032636" y="7532718"/>
            <a:ext cx="552400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-56">
                <a:solidFill>
                  <a:srgbClr val="12127D"/>
                </a:solidFill>
                <a:ea typeface="TDTD평고딕"/>
              </a:rPr>
              <a:t>✓ 소비자 물가 상승</a:t>
            </a: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 spc="-56">
                <a:solidFill>
                  <a:srgbClr val="12127D"/>
                </a:solidFill>
                <a:latin typeface="TDTD평고딕"/>
                <a:ea typeface="TDTD평고딕"/>
              </a:rPr>
              <a:t>✓ 가계 경제 부담↑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1429912" y="2417008"/>
            <a:ext cx="5218212" cy="4948215"/>
          </a:xfrm>
          <a:custGeom>
            <a:avLst/>
            <a:gdLst/>
            <a:ahLst/>
            <a:cxnLst/>
            <a:rect r="r" b="b" t="t" l="l"/>
            <a:pathLst>
              <a:path h="4948215" w="5218212">
                <a:moveTo>
                  <a:pt x="0" y="0"/>
                </a:moveTo>
                <a:lnTo>
                  <a:pt x="5218212" y="0"/>
                </a:lnTo>
                <a:lnTo>
                  <a:pt x="5218212" y="4948215"/>
                </a:lnTo>
                <a:lnTo>
                  <a:pt x="0" y="4948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429912" y="7513669"/>
            <a:ext cx="582938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56">
                <a:solidFill>
                  <a:srgbClr val="12127D"/>
                </a:solidFill>
                <a:ea typeface="TDTD평고딕"/>
              </a:rPr>
              <a:t>✓  전기요금 인상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pc="-56">
                <a:solidFill>
                  <a:srgbClr val="12127D"/>
                </a:solidFill>
                <a:latin typeface="TDTD평고딕"/>
                <a:ea typeface="TDTD평고딕"/>
              </a:rPr>
              <a:t>✓  가계 에너지 관련 고정지출↑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13823" y="5948587"/>
            <a:ext cx="233372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API/ERD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487426" y="9258300"/>
            <a:ext cx="308509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19"/>
              </a:lnSpc>
              <a:spcBef>
                <a:spcPct val="0"/>
              </a:spcBef>
            </a:pPr>
            <a:r>
              <a:rPr lang="en-US" sz="1599" spc="303">
                <a:solidFill>
                  <a:srgbClr val="12127D"/>
                </a:solidFill>
                <a:latin typeface="Montserrat Classic"/>
                <a:ea typeface="Montserrat Classic"/>
              </a:rPr>
              <a:t>60211704 최지현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ea typeface="TDTD평고딕"/>
              </a:rPr>
              <a:t>개발 동기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269834" y="3876141"/>
            <a:ext cx="173797" cy="17379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AutoShape 14" id="14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소개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5032636" y="2334628"/>
            <a:ext cx="5338480" cy="5820665"/>
          </a:xfrm>
          <a:custGeom>
            <a:avLst/>
            <a:gdLst/>
            <a:ahLst/>
            <a:cxnLst/>
            <a:rect r="r" b="b" t="t" l="l"/>
            <a:pathLst>
              <a:path h="5820665" w="5338480">
                <a:moveTo>
                  <a:pt x="0" y="0"/>
                </a:moveTo>
                <a:lnTo>
                  <a:pt x="5338480" y="0"/>
                </a:lnTo>
                <a:lnTo>
                  <a:pt x="5338480" y="5820665"/>
                </a:lnTo>
                <a:lnTo>
                  <a:pt x="0" y="5820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333141" y="3896365"/>
            <a:ext cx="5726212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56">
                <a:solidFill>
                  <a:srgbClr val="12127D"/>
                </a:solidFill>
                <a:latin typeface="TDTD평고딕"/>
                <a:ea typeface="TDTD평고딕"/>
              </a:rPr>
              <a:t>✓ 소비를 줄이는 무지출, 짠테크, </a:t>
            </a:r>
          </a:p>
          <a:p>
            <a:pPr algn="l">
              <a:lnSpc>
                <a:spcPts val="4200"/>
              </a:lnSpc>
            </a:pPr>
            <a:r>
              <a:rPr lang="en-US" sz="3000" spc="-56">
                <a:solidFill>
                  <a:srgbClr val="12127D"/>
                </a:solidFill>
                <a:latin typeface="TDTD평고딕"/>
                <a:ea typeface="TDTD평고딕"/>
              </a:rPr>
              <a:t>   앱테크 유행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 spc="-56">
                <a:solidFill>
                  <a:srgbClr val="12127D"/>
                </a:solidFill>
                <a:ea typeface="TDTD평고딕"/>
              </a:rPr>
              <a:t>✓ 서로 소비 패턴 점검해주는 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pc="-56">
                <a:solidFill>
                  <a:srgbClr val="12127D"/>
                </a:solidFill>
                <a:latin typeface="TDTD평고딕"/>
                <a:ea typeface="TDTD평고딕"/>
              </a:rPr>
              <a:t>   “거지방” 등장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13823" y="5948587"/>
            <a:ext cx="233372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API/ERD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487426" y="9258300"/>
            <a:ext cx="308509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19"/>
              </a:lnSpc>
              <a:spcBef>
                <a:spcPct val="0"/>
              </a:spcBef>
            </a:pPr>
            <a:r>
              <a:rPr lang="en-US" sz="1599" spc="303">
                <a:solidFill>
                  <a:srgbClr val="12127D"/>
                </a:solidFill>
                <a:latin typeface="Montserrat Classic"/>
                <a:ea typeface="Montserrat Classic"/>
              </a:rPr>
              <a:t>60211704 최지현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938218" y="2256539"/>
            <a:ext cx="4051784" cy="2642690"/>
            <a:chOff x="0" y="0"/>
            <a:chExt cx="5402378" cy="352358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402378" cy="3523587"/>
              <a:chOff x="0" y="0"/>
              <a:chExt cx="1152861" cy="75192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152861" cy="751929"/>
              </a:xfrm>
              <a:custGeom>
                <a:avLst/>
                <a:gdLst/>
                <a:ahLst/>
                <a:cxnLst/>
                <a:rect r="r" b="b" t="t" l="l"/>
                <a:pathLst>
                  <a:path h="751929" w="1152861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FE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550549" y="397509"/>
              <a:ext cx="3412259" cy="327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1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5271FF"/>
                  </a:solidFill>
                  <a:latin typeface="Arita Dotum Bold"/>
                  <a:ea typeface="Arita Dotum Bold"/>
                </a:rPr>
                <a:t>기획/설계/디자인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38218" y="5054501"/>
            <a:ext cx="4051784" cy="2642690"/>
            <a:chOff x="0" y="0"/>
            <a:chExt cx="1152861" cy="7519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2861" cy="751929"/>
            </a:xfrm>
            <a:custGeom>
              <a:avLst/>
              <a:gdLst/>
              <a:ahLst/>
              <a:cxnLst/>
              <a:rect r="r" b="b" t="t" l="l"/>
              <a:pathLst>
                <a:path h="751929" w="1152861">
                  <a:moveTo>
                    <a:pt x="97448" y="0"/>
                  </a:moveTo>
                  <a:lnTo>
                    <a:pt x="1055413" y="0"/>
                  </a:lnTo>
                  <a:cubicBezTo>
                    <a:pt x="1109232" y="0"/>
                    <a:pt x="1152861" y="43629"/>
                    <a:pt x="1152861" y="97448"/>
                  </a:cubicBezTo>
                  <a:lnTo>
                    <a:pt x="1152861" y="654481"/>
                  </a:lnTo>
                  <a:cubicBezTo>
                    <a:pt x="1152861" y="708300"/>
                    <a:pt x="1109232" y="751929"/>
                    <a:pt x="1055413" y="751929"/>
                  </a:cubicBezTo>
                  <a:lnTo>
                    <a:pt x="97448" y="751929"/>
                  </a:lnTo>
                  <a:cubicBezTo>
                    <a:pt x="43629" y="751929"/>
                    <a:pt x="0" y="708300"/>
                    <a:pt x="0" y="654481"/>
                  </a:cubicBezTo>
                  <a:lnTo>
                    <a:pt x="0" y="97448"/>
                  </a:lnTo>
                  <a:cubicBezTo>
                    <a:pt x="0" y="43629"/>
                    <a:pt x="43629" y="0"/>
                    <a:pt x="97448" y="0"/>
                  </a:cubicBezTo>
                  <a:close/>
                </a:path>
              </a:pathLst>
            </a:custGeom>
            <a:solidFill>
              <a:srgbClr val="E9FFE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52861" cy="809079"/>
            </a:xfrm>
            <a:prstGeom prst="rect">
              <a:avLst/>
            </a:prstGeom>
          </p:spPr>
          <p:txBody>
            <a:bodyPr anchor="ctr" rtlCol="false" tIns="48330" lIns="48330" bIns="48330" rIns="4833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5363" y="2256539"/>
            <a:ext cx="4051784" cy="2642690"/>
            <a:chOff x="0" y="0"/>
            <a:chExt cx="5402378" cy="352358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402378" cy="3523587"/>
              <a:chOff x="0" y="0"/>
              <a:chExt cx="1152861" cy="75192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52861" cy="751929"/>
              </a:xfrm>
              <a:custGeom>
                <a:avLst/>
                <a:gdLst/>
                <a:ahLst/>
                <a:cxnLst/>
                <a:rect r="r" b="b" t="t" l="l"/>
                <a:pathLst>
                  <a:path h="751929" w="1152861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FED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550549" y="397509"/>
              <a:ext cx="3412259" cy="327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1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5271FF"/>
                  </a:solidFill>
                  <a:ea typeface="Arita Dotum Bold"/>
                </a:rPr>
                <a:t>프론트엔드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50549" y="1434207"/>
              <a:ext cx="3864927" cy="3464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3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5363" y="5054501"/>
            <a:ext cx="4051784" cy="2642690"/>
            <a:chOff x="0" y="0"/>
            <a:chExt cx="5402378" cy="3523587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5402378" cy="3523587"/>
              <a:chOff x="0" y="0"/>
              <a:chExt cx="1152861" cy="75192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152861" cy="751929"/>
              </a:xfrm>
              <a:custGeom>
                <a:avLst/>
                <a:gdLst/>
                <a:ahLst/>
                <a:cxnLst/>
                <a:rect r="r" b="b" t="t" l="l"/>
                <a:pathLst>
                  <a:path h="751929" w="1152861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FED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550549" y="397509"/>
              <a:ext cx="3412259" cy="327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1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5271FF"/>
                  </a:solidFill>
                  <a:ea typeface="Arita Dotum Bold"/>
                </a:rPr>
                <a:t>백엔드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352508" y="2256539"/>
            <a:ext cx="4051784" cy="2642690"/>
            <a:chOff x="0" y="0"/>
            <a:chExt cx="5402378" cy="352358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5402378" cy="3523587"/>
              <a:chOff x="0" y="0"/>
              <a:chExt cx="1152861" cy="751929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152861" cy="751929"/>
              </a:xfrm>
              <a:custGeom>
                <a:avLst/>
                <a:gdLst/>
                <a:ahLst/>
                <a:cxnLst/>
                <a:rect r="r" b="b" t="t" l="l"/>
                <a:pathLst>
                  <a:path h="751929" w="1152861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FED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550549" y="397509"/>
              <a:ext cx="3412259" cy="327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1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5271FF"/>
                  </a:solidFill>
                  <a:ea typeface="Arita Dotum Bold"/>
                </a:rPr>
                <a:t>통신 링크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550549" y="855589"/>
              <a:ext cx="2703748" cy="452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63"/>
                </a:lnSpc>
                <a:spcBef>
                  <a:spcPct val="0"/>
                </a:spcBef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550549" y="1434207"/>
              <a:ext cx="3864927" cy="3464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31"/>
                </a:lnSpc>
                <a:spcBef>
                  <a:spcPct val="0"/>
                </a:spcBef>
              </a:pP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550549" y="2076574"/>
              <a:ext cx="4301279" cy="935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4"/>
                </a:lnSpc>
              </a:pPr>
            </a:p>
            <a:p>
              <a:pPr algn="l">
                <a:lnSpc>
                  <a:spcPts val="1864"/>
                </a:lnSpc>
              </a:pPr>
            </a:p>
            <a:p>
              <a:pPr algn="l" marL="0" indent="0" lvl="0">
                <a:lnSpc>
                  <a:spcPts val="18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352508" y="5054501"/>
            <a:ext cx="4051784" cy="2642690"/>
            <a:chOff x="0" y="0"/>
            <a:chExt cx="5402378" cy="3523587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5402378" cy="3523587"/>
              <a:chOff x="0" y="0"/>
              <a:chExt cx="1152861" cy="751929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152861" cy="751929"/>
              </a:xfrm>
              <a:custGeom>
                <a:avLst/>
                <a:gdLst/>
                <a:ahLst/>
                <a:cxnLst/>
                <a:rect r="r" b="b" t="t" l="l"/>
                <a:pathLst>
                  <a:path h="751929" w="1152861">
                    <a:moveTo>
                      <a:pt x="92710" y="0"/>
                    </a:moveTo>
                    <a:lnTo>
                      <a:pt x="1060151" y="0"/>
                    </a:lnTo>
                    <a:cubicBezTo>
                      <a:pt x="1111353" y="0"/>
                      <a:pt x="1152861" y="41508"/>
                      <a:pt x="1152861" y="92710"/>
                    </a:cubicBezTo>
                    <a:lnTo>
                      <a:pt x="1152861" y="659219"/>
                    </a:lnTo>
                    <a:cubicBezTo>
                      <a:pt x="1152861" y="683807"/>
                      <a:pt x="1143093" y="707389"/>
                      <a:pt x="1125707" y="724775"/>
                    </a:cubicBezTo>
                    <a:cubicBezTo>
                      <a:pt x="1108320" y="742162"/>
                      <a:pt x="1084739" y="751929"/>
                      <a:pt x="1060151" y="751929"/>
                    </a:cubicBezTo>
                    <a:lnTo>
                      <a:pt x="92710" y="751929"/>
                    </a:lnTo>
                    <a:cubicBezTo>
                      <a:pt x="41508" y="751929"/>
                      <a:pt x="0" y="710422"/>
                      <a:pt x="0" y="659219"/>
                    </a:cubicBezTo>
                    <a:lnTo>
                      <a:pt x="0" y="92710"/>
                    </a:lnTo>
                    <a:cubicBezTo>
                      <a:pt x="0" y="41508"/>
                      <a:pt x="41508" y="0"/>
                      <a:pt x="92710" y="0"/>
                    </a:cubicBezTo>
                    <a:close/>
                  </a:path>
                </a:pathLst>
              </a:custGeom>
              <a:solidFill>
                <a:srgbClr val="E9FFED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57150"/>
                <a:ext cx="1152861" cy="8090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550549" y="397509"/>
              <a:ext cx="3412259" cy="327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1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5271FF"/>
                  </a:solidFill>
                  <a:ea typeface="Arita Dotum Bold"/>
                </a:rPr>
                <a:t>백엔드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3269834" y="5007027"/>
            <a:ext cx="173797" cy="173797"/>
            <a:chOff x="0" y="0"/>
            <a:chExt cx="6350000" cy="63500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Freeform 49" id="49"/>
          <p:cNvSpPr/>
          <p:nvPr/>
        </p:nvSpPr>
        <p:spPr>
          <a:xfrm flipH="false" flipV="false" rot="0">
            <a:off x="9551552" y="4842021"/>
            <a:ext cx="3370636" cy="3370636"/>
          </a:xfrm>
          <a:custGeom>
            <a:avLst/>
            <a:gdLst/>
            <a:ahLst/>
            <a:cxnLst/>
            <a:rect r="r" b="b" t="t" l="l"/>
            <a:pathLst>
              <a:path h="3370636" w="3370636">
                <a:moveTo>
                  <a:pt x="0" y="0"/>
                </a:moveTo>
                <a:lnTo>
                  <a:pt x="3370636" y="0"/>
                </a:lnTo>
                <a:lnTo>
                  <a:pt x="3370636" y="3370636"/>
                </a:lnTo>
                <a:lnTo>
                  <a:pt x="0" y="337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5405977" y="2965504"/>
            <a:ext cx="3116265" cy="1558133"/>
          </a:xfrm>
          <a:custGeom>
            <a:avLst/>
            <a:gdLst/>
            <a:ahLst/>
            <a:cxnLst/>
            <a:rect r="r" b="b" t="t" l="l"/>
            <a:pathLst>
              <a:path h="1558133" w="3116265">
                <a:moveTo>
                  <a:pt x="0" y="0"/>
                </a:moveTo>
                <a:lnTo>
                  <a:pt x="3116266" y="0"/>
                </a:lnTo>
                <a:lnTo>
                  <a:pt x="3116266" y="1558132"/>
                </a:lnTo>
                <a:lnTo>
                  <a:pt x="0" y="1558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5405977" y="6006452"/>
            <a:ext cx="3015138" cy="1844041"/>
          </a:xfrm>
          <a:custGeom>
            <a:avLst/>
            <a:gdLst/>
            <a:ahLst/>
            <a:cxnLst/>
            <a:rect r="r" b="b" t="t" l="l"/>
            <a:pathLst>
              <a:path h="1844041" w="3015138">
                <a:moveTo>
                  <a:pt x="0" y="0"/>
                </a:moveTo>
                <a:lnTo>
                  <a:pt x="3015139" y="0"/>
                </a:lnTo>
                <a:lnTo>
                  <a:pt x="3015139" y="1844041"/>
                </a:lnTo>
                <a:lnTo>
                  <a:pt x="0" y="1844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5709533" y="5690954"/>
            <a:ext cx="2509155" cy="836385"/>
          </a:xfrm>
          <a:custGeom>
            <a:avLst/>
            <a:gdLst/>
            <a:ahLst/>
            <a:cxnLst/>
            <a:rect r="r" b="b" t="t" l="l"/>
            <a:pathLst>
              <a:path h="836385" w="2509155">
                <a:moveTo>
                  <a:pt x="0" y="0"/>
                </a:moveTo>
                <a:lnTo>
                  <a:pt x="2509154" y="0"/>
                </a:lnTo>
                <a:lnTo>
                  <a:pt x="2509154" y="836385"/>
                </a:lnTo>
                <a:lnTo>
                  <a:pt x="0" y="836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0333027" y="3136381"/>
            <a:ext cx="1729603" cy="970900"/>
          </a:xfrm>
          <a:custGeom>
            <a:avLst/>
            <a:gdLst/>
            <a:ahLst/>
            <a:cxnLst/>
            <a:rect r="r" b="b" t="t" l="l"/>
            <a:pathLst>
              <a:path h="970900" w="1729603">
                <a:moveTo>
                  <a:pt x="0" y="0"/>
                </a:moveTo>
                <a:lnTo>
                  <a:pt x="1729603" y="0"/>
                </a:lnTo>
                <a:lnTo>
                  <a:pt x="1729603" y="970900"/>
                </a:lnTo>
                <a:lnTo>
                  <a:pt x="0" y="97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3816272" y="3196677"/>
            <a:ext cx="3232379" cy="1078301"/>
          </a:xfrm>
          <a:custGeom>
            <a:avLst/>
            <a:gdLst/>
            <a:ahLst/>
            <a:cxnLst/>
            <a:rect r="r" b="b" t="t" l="l"/>
            <a:pathLst>
              <a:path h="1078301" w="3232379">
                <a:moveTo>
                  <a:pt x="0" y="0"/>
                </a:moveTo>
                <a:lnTo>
                  <a:pt x="3232379" y="0"/>
                </a:lnTo>
                <a:lnTo>
                  <a:pt x="3232379" y="1078302"/>
                </a:lnTo>
                <a:lnTo>
                  <a:pt x="0" y="1078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3959327" y="5244960"/>
            <a:ext cx="2926921" cy="2195191"/>
          </a:xfrm>
          <a:custGeom>
            <a:avLst/>
            <a:gdLst/>
            <a:ahLst/>
            <a:cxnLst/>
            <a:rect r="r" b="b" t="t" l="l"/>
            <a:pathLst>
              <a:path h="2195191" w="2926921">
                <a:moveTo>
                  <a:pt x="0" y="0"/>
                </a:moveTo>
                <a:lnTo>
                  <a:pt x="2926921" y="0"/>
                </a:lnTo>
                <a:lnTo>
                  <a:pt x="2926921" y="2195191"/>
                </a:lnTo>
                <a:lnTo>
                  <a:pt x="0" y="21951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5351130" y="5350251"/>
            <a:ext cx="2559194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19"/>
              </a:lnSpc>
              <a:spcBef>
                <a:spcPct val="0"/>
              </a:spcBef>
            </a:pPr>
            <a:r>
              <a:rPr lang="en-US" sz="1599">
                <a:solidFill>
                  <a:srgbClr val="5271FF"/>
                </a:solidFill>
                <a:ea typeface="Arita Dotum Bold"/>
              </a:rPr>
              <a:t>백엔드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ea typeface="TDTD평고딕"/>
              </a:rPr>
              <a:t>기술 스택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소개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ea typeface="TDTD평고딕"/>
              </a:rPr>
              <a:t>기술 스택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grpSp>
        <p:nvGrpSpPr>
          <p:cNvPr name="Group 62" id="62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1213823" y="5948587"/>
            <a:ext cx="233372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API/ERD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grpSp>
        <p:nvGrpSpPr>
          <p:cNvPr name="Group 70" id="70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73" id="73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4487426" y="9258300"/>
            <a:ext cx="308509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19"/>
              </a:lnSpc>
              <a:spcBef>
                <a:spcPct val="0"/>
              </a:spcBef>
            </a:pPr>
            <a:r>
              <a:rPr lang="en-US" sz="1599" spc="303">
                <a:solidFill>
                  <a:srgbClr val="12127D"/>
                </a:solidFill>
                <a:latin typeface="Montserrat Classic"/>
                <a:ea typeface="Montserrat Classic"/>
              </a:rPr>
              <a:t>60211704 최지현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2361679" y="7917912"/>
            <a:ext cx="4897621" cy="80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TDTD원고딕"/>
              </a:rPr>
              <a:t>+ Google Gemini API</a:t>
            </a: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TDTD원고딕"/>
                <a:ea typeface="TDTD원고딕"/>
              </a:rPr>
              <a:t>+ 한국전력공사_가구평균 전력사용량 open API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원고딕"/>
                <a:ea typeface="TDTD원고딕"/>
              </a:rPr>
              <a:t>+ 한국전력공사_계약종별 전력사용량 open API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4678328" y="1934516"/>
          <a:ext cx="12821592" cy="6881581"/>
        </p:xfrm>
        <a:graphic>
          <a:graphicData uri="http://schemas.openxmlformats.org/drawingml/2006/table">
            <a:tbl>
              <a:tblPr/>
              <a:tblGrid>
                <a:gridCol w="3436409"/>
                <a:gridCol w="3639763"/>
                <a:gridCol w="5745419"/>
              </a:tblGrid>
              <a:tr h="7279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folder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  <a:tr h="7279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config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config.json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Mysql 데이터 베이스 설정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40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models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index.js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 Sequelize 초기화, 데이터베이스 모델 정의,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모델 간의 연관 관계 설정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9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user.js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유저 정보 저장 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9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user_info.js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유저 요금 및 리포트, 컨설팅 정보 저장 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9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residence_info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유저 거주지 정보 저장 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9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wiki.js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절약 위키 저장 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chat.js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실시간 채팅 데이터 저장 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quiz.js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절약 퀴즈 저장 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ea typeface="TDTD타이틀굴림"/>
              </a:rPr>
              <a:t>코드 구성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4678328" y="1934516"/>
          <a:ext cx="12821592" cy="8029111"/>
        </p:xfrm>
        <a:graphic>
          <a:graphicData uri="http://schemas.openxmlformats.org/drawingml/2006/table">
            <a:tbl>
              <a:tblPr/>
              <a:tblGrid>
                <a:gridCol w="3436409"/>
                <a:gridCol w="3639763"/>
                <a:gridCol w="5745419"/>
              </a:tblGrid>
              <a:tr h="7273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folder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  <a:tr h="7273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passport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index.js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사용자 인증 및 인가를 관리 Passport 미들웨어 설정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3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kakaoStrategy.js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 Passport를 사용하여 카카오 OAuth 처리 전략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3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localStrategy.js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Passport를 사용하여 로컬 인증 처리 전략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3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routes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index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메인페이지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3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users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회원 관리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3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middlewares.js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로그인 여부 처리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4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nationwide.js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전국 챌린지 페이지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4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community.js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커뮤니티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4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quiz.js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퀴즈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4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aireport.js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AI 분석 리포트, 컨설팅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ea typeface="TDTD타이틀굴림"/>
              </a:rPr>
              <a:t>코드 구성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0468" y="8075644"/>
            <a:ext cx="3257588" cy="830291"/>
            <a:chOff x="0" y="0"/>
            <a:chExt cx="857965" cy="2186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4678328" y="1934516"/>
          <a:ext cx="12821592" cy="7298184"/>
        </p:xfrm>
        <a:graphic>
          <a:graphicData uri="http://schemas.openxmlformats.org/drawingml/2006/table">
            <a:tbl>
              <a:tblPr/>
              <a:tblGrid>
                <a:gridCol w="3436409"/>
                <a:gridCol w="3639763"/>
                <a:gridCol w="5745419"/>
              </a:tblGrid>
              <a:tr h="7276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folder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  <a:tr h="7276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login.ejs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로그인 화면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signup.ejs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회원가입 화면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residenceInfo.ejs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유저 정보 세팅 화면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home.ejs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메인페이지 화면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nationwide.ejs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전국챌린지 화면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6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community.ejs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커뮤니티 화면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7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mypage.ejs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DTD원고딕"/>
                        </a:rPr>
                        <a:t>마이페이지 화면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7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header.ejs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헤더 UI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7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</a:rPr>
                        <a:t>footer.ejs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DTD원고딕"/>
                          <a:ea typeface="TDTD원고딕"/>
                        </a:rPr>
                        <a:t>푸터 UI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ea typeface="TDTD타이틀굴림"/>
              </a:rPr>
              <a:t>코드 구성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95183"/>
            <a:ext cx="1946101" cy="29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TDTD타이틀굴림"/>
              </a:rPr>
              <a:t>ECO SAVE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</a:rPr>
              <a:t>EcoSave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주요 기능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823" y="835743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시연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기술스택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TDTD평고딕"/>
              </a:rPr>
              <a:t>개발 동기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1557" y="5948587"/>
            <a:ext cx="19369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BF63"/>
                </a:solidFill>
                <a:latin typeface="TDTD평고딕"/>
                <a:ea typeface="TDTD평고딕"/>
              </a:rPr>
              <a:t>코드 구성/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BF63"/>
                </a:solidFill>
                <a:latin typeface="TDTD평고딕"/>
              </a:rPr>
              <a:t>API/ERD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DAGGrEjwlLU</dc:identifier>
  <dcterms:modified xsi:type="dcterms:W3CDTF">2011-08-01T06:04:30Z</dcterms:modified>
  <cp:revision>1</cp:revision>
  <dc:title>EcoSave</dc:title>
</cp:coreProperties>
</file>